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6" r:id="rId2"/>
    <p:sldId id="344" r:id="rId3"/>
    <p:sldId id="345" r:id="rId4"/>
    <p:sldId id="257" r:id="rId5"/>
    <p:sldId id="346" r:id="rId6"/>
    <p:sldId id="340" r:id="rId7"/>
    <p:sldId id="335" r:id="rId8"/>
    <p:sldId id="339" r:id="rId9"/>
    <p:sldId id="338" r:id="rId10"/>
    <p:sldId id="336" r:id="rId11"/>
    <p:sldId id="347" r:id="rId12"/>
    <p:sldId id="342" r:id="rId13"/>
    <p:sldId id="305" r:id="rId14"/>
    <p:sldId id="341" r:id="rId15"/>
    <p:sldId id="343" r:id="rId16"/>
    <p:sldId id="265" r:id="rId17"/>
    <p:sldId id="275" r:id="rId18"/>
    <p:sldId id="267" r:id="rId19"/>
    <p:sldId id="348" r:id="rId20"/>
    <p:sldId id="276" r:id="rId21"/>
    <p:sldId id="314" r:id="rId22"/>
    <p:sldId id="269" r:id="rId23"/>
    <p:sldId id="271" r:id="rId24"/>
    <p:sldId id="349" r:id="rId25"/>
    <p:sldId id="352" r:id="rId26"/>
    <p:sldId id="351" r:id="rId27"/>
    <p:sldId id="301" r:id="rId28"/>
    <p:sldId id="353" r:id="rId29"/>
    <p:sldId id="313" r:id="rId30"/>
    <p:sldId id="309" r:id="rId31"/>
    <p:sldId id="331" r:id="rId32"/>
    <p:sldId id="302" r:id="rId33"/>
    <p:sldId id="332" r:id="rId34"/>
    <p:sldId id="333" r:id="rId35"/>
    <p:sldId id="31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58B3E2"/>
    <a:srgbClr val="F4AA38"/>
    <a:srgbClr val="BFBFBF"/>
    <a:srgbClr val="E7E6E6"/>
    <a:srgbClr val="E7A125"/>
    <a:srgbClr val="5AB4E6"/>
    <a:srgbClr val="07BDF6"/>
    <a:srgbClr val="020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7"/>
    <p:restoredTop sz="85529"/>
  </p:normalViewPr>
  <p:slideViewPr>
    <p:cSldViewPr snapToGrid="0" snapToObjects="1">
      <p:cViewPr varScale="1">
        <p:scale>
          <a:sx n="195" d="100"/>
          <a:sy n="195" d="100"/>
        </p:scale>
        <p:origin x="30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Since the</a:t>
            </a:r>
            <a:r>
              <a:rPr lang="en-US" baseline="0" dirty="0" smtClean="0"/>
              <a:t> creation of the germ theory of disease, humans have appreciated microbes as pathogens that wreak havoc. They take advantage of the resources provided by the human environment to grow and spread. Only in the last few decades has widespread appreciation of the impact of non-pathogenic microbes on human health developed, and we’ve found that these microbes are truly essential for human life. The non-pathogenic bacteria colonize sites across the human body, such as the skin, urogenital tract, oral cavity, and the gut. We’ve found that they influence immune system development, and experiments with mice have demonstrated that absence of microbiota, the microbial communities that inhabit us, makes their immune system non-functional in many ways. Our microbiota also help with digestion, processing fiber that we consume and transforming it into metabolites we can harvest energy from. And they also </a:t>
            </a:r>
            <a:r>
              <a:rPr lang="en-US" baseline="0" dirty="0" err="1" smtClean="0"/>
              <a:t>preotect</a:t>
            </a:r>
            <a:r>
              <a:rPr lang="en-US" baseline="0" dirty="0" smtClean="0"/>
              <a:t> us from infectious diseases, competing with or otherwise inhibiting the growth pf pathogens.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74619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what determines the overall</a:t>
            </a:r>
            <a:r>
              <a:rPr lang="en-US" baseline="0" dirty="0" smtClean="0"/>
              <a:t> function of the microbiome?</a:t>
            </a:r>
          </a:p>
          <a:p>
            <a:endParaRPr lang="en-US" baseline="0" dirty="0" smtClean="0"/>
          </a:p>
          <a:p>
            <a:r>
              <a:rPr lang="en-US" baseline="0" dirty="0" smtClean="0"/>
              <a:t>The answer is the combination of interspecies interactions between members of the community and their host. The presence or absence of these interactions can be inferred from population size measurements, as is popular using amplicon sequencing techniques and metagenomics, but we really lack methods that determine the mechanism governing these population-shifting interactions.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these phenomena have been identified in several cases, mechanistic insight into the function of microbiomes is elusive, which makes controlling the function of microbiomes difficult.</a:t>
            </a:r>
          </a:p>
          <a:p>
            <a:r>
              <a:rPr lang="en-US" baseline="0" dirty="0" smtClean="0"/>
              <a:t>Humans contain hundreds to a thousand bacterial species in their gut, and their behavior is dependent on a dizzying array of factors.</a:t>
            </a:r>
          </a:p>
          <a:p>
            <a:r>
              <a:rPr lang="en-US" baseline="0" dirty="0" smtClean="0"/>
              <a:t>To make the situation even more dire, only 20-40% of bacterial genes within a microbiome can generally be assigned function. Furthermore, our inability to saturate the full diversity of genes present in samples from cohorts of hundreds of humans indicates that there are still genes of unknown function that we have yet to identify.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Metabolic interactions are</a:t>
            </a:r>
            <a:r>
              <a:rPr lang="en-US" i="0" baseline="0" dirty="0" smtClean="0"/>
              <a:t> some of the most common interspecies interactions within all microbial communities, so methods for inferring mechanisms of metabolic interaction may be broadly useful. To maximize the transference of knowledge from our study to traditional microbiome research, we selected a model mouse microbiota, the altered </a:t>
            </a:r>
            <a:r>
              <a:rPr lang="en-US" i="0" baseline="0" dirty="0" err="1" smtClean="0"/>
              <a:t>Shaedler</a:t>
            </a:r>
            <a:r>
              <a:rPr lang="en-US" i="0" baseline="0" dirty="0" smtClean="0"/>
              <a:t> flora, or ASF. This community has been widely used in breeding facilities by major mouse vendors, but little characterization of the community itself has even been done.</a:t>
            </a:r>
          </a:p>
          <a:p>
            <a:endParaRPr lang="en-US" i="0" baseline="0" dirty="0" smtClean="0"/>
          </a:p>
          <a:p>
            <a:r>
              <a:rPr lang="en-US" i="0" baseline="0" dirty="0" smtClean="0"/>
              <a:t>So with the goal of inferring metabolic mechanisms that govern interspecies growth interactions, we designed a pairwise co-culture study using 6 of the ASF species that grow in the same media condition. We grew the strains anaerobically, and at the end of the incubation period harvested a cell pellet to quantify the population size for each species using species-specific probe-based qPCR, and the supernatant to identify changes in metabolite concentrations with untargeted metabolomics.</a:t>
            </a:r>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58054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21985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4456"/>
            <a:ext cx="9144000" cy="1615576"/>
          </a:xfrm>
        </p:spPr>
        <p:txBody>
          <a:bodyPr>
            <a:normAutofit fontScale="90000"/>
          </a:bodyPr>
          <a:lstStyle/>
          <a:p>
            <a:r>
              <a:rPr lang="en-US" sz="4800" b="1" dirty="0"/>
              <a:t>Metabolic interactions and capabilities within microbial communities</a:t>
            </a:r>
            <a:endParaRPr lang="en-US" sz="4800" b="1" dirty="0"/>
          </a:p>
        </p:txBody>
      </p:sp>
      <p:sp>
        <p:nvSpPr>
          <p:cNvPr id="3" name="Subtitle 2"/>
          <p:cNvSpPr>
            <a:spLocks noGrp="1"/>
          </p:cNvSpPr>
          <p:nvPr>
            <p:ph type="subTitle" idx="1"/>
          </p:nvPr>
        </p:nvSpPr>
        <p:spPr>
          <a:xfrm>
            <a:off x="-603250" y="2781413"/>
            <a:ext cx="10350500" cy="2704987"/>
          </a:xfrm>
        </p:spPr>
        <p:txBody>
          <a:bodyPr>
            <a:normAutofit lnSpcReduction="10000"/>
          </a:bodyPr>
          <a:lstStyle/>
          <a:p>
            <a:r>
              <a:rPr lang="en-US" sz="3200" dirty="0"/>
              <a:t>Gregory Medlock</a:t>
            </a:r>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4876800" y="6117828"/>
            <a:ext cx="4356514"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Donaldson et al., Nat Rev Micro 2016</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0" name="Picture 3" descr="D:\kuloth\2015\10-Oct\19-10-2015\cr_aop\nrmicro_aop\slides_img\nrmicro3552-f1.jpg"/>
          <p:cNvPicPr>
            <a:picLocks noChangeAspect="1" noChangeArrowheads="1"/>
          </p:cNvPicPr>
          <p:nvPr/>
        </p:nvPicPr>
        <p:blipFill rotWithShape="1">
          <a:blip r:embed="rId2">
            <a:extLst>
              <a:ext uri="{28A0092B-C50C-407E-A947-70E740481C1C}">
                <a14:useLocalDpi xmlns:a14="http://schemas.microsoft.com/office/drawing/2010/main" val="0"/>
              </a:ext>
            </a:extLst>
          </a:blip>
          <a:srcRect t="24514" r="36979" b="20099"/>
          <a:stretch/>
        </p:blipFill>
        <p:spPr bwMode="auto">
          <a:xfrm>
            <a:off x="95612" y="1588899"/>
            <a:ext cx="4749200" cy="458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458256"/>
            <a:ext cx="4171588" cy="830997"/>
          </a:xfrm>
          <a:prstGeom prst="rect">
            <a:avLst/>
          </a:prstGeom>
          <a:solidFill>
            <a:schemeClr val="bg1"/>
          </a:solidFill>
        </p:spPr>
        <p:txBody>
          <a:bodyPr wrap="square" rtlCol="0">
            <a:spAutoFit/>
          </a:bodyPr>
          <a:lstStyle/>
          <a:p>
            <a:r>
              <a:rPr lang="en-US" sz="2400" b="1" dirty="0" smtClean="0"/>
              <a:t>Friends</a:t>
            </a:r>
            <a:r>
              <a:rPr lang="en-US" sz="2400" dirty="0" smtClean="0"/>
              <a:t>: help us digest food, fight pathogens,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solidFill>
                  <a:schemeClr val="bg1">
                    <a:lumMod val="75000"/>
                  </a:schemeClr>
                </a:solidFill>
              </a:rPr>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338317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653225" y="2866720"/>
            <a:ext cx="7837548" cy="1077218"/>
          </a:xfrm>
          <a:prstGeom prst="rect">
            <a:avLst/>
          </a:prstGeom>
          <a:solidFill>
            <a:schemeClr val="bg1"/>
          </a:solidFill>
        </p:spPr>
        <p:txBody>
          <a:bodyPr wrap="square" rtlCol="0">
            <a:spAutoFit/>
          </a:bodyPr>
          <a:lstStyle/>
          <a:p>
            <a:r>
              <a:rPr lang="en-US" sz="3200" b="1" dirty="0" smtClean="0"/>
              <a:t>Probiotics:</a:t>
            </a:r>
            <a:r>
              <a:rPr lang="en-US" sz="3200" dirty="0" smtClean="0"/>
              <a:t> live microbes intended to treat or cure a disease or condition</a:t>
            </a:r>
            <a:endParaRPr lang="en-US" sz="3200" dirty="0"/>
          </a:p>
        </p:txBody>
      </p:sp>
      <p:sp>
        <p:nvSpPr>
          <p:cNvPr id="14" name="TextBox 13"/>
          <p:cNvSpPr txBox="1"/>
          <p:nvPr/>
        </p:nvSpPr>
        <p:spPr>
          <a:xfrm>
            <a:off x="653226" y="4492274"/>
            <a:ext cx="7837547" cy="1569660"/>
          </a:xfrm>
          <a:prstGeom prst="rect">
            <a:avLst/>
          </a:prstGeom>
          <a:solidFill>
            <a:schemeClr val="bg1"/>
          </a:solidFill>
        </p:spPr>
        <p:txBody>
          <a:bodyPr wrap="square" rtlCol="0">
            <a:spAutoFit/>
          </a:bodyPr>
          <a:lstStyle/>
          <a:p>
            <a:r>
              <a:rPr lang="en-US" sz="3200" dirty="0" smtClean="0"/>
              <a:t>To date, there are zero FDA-approved probiotics.</a:t>
            </a:r>
          </a:p>
          <a:p>
            <a:r>
              <a:rPr lang="en-US" sz="3200" b="1" dirty="0" smtClean="0"/>
              <a:t>Why have they all failed?</a:t>
            </a:r>
            <a:endParaRPr lang="en-US" sz="3200" b="1" dirty="0"/>
          </a:p>
        </p:txBody>
      </p:sp>
      <p:sp>
        <p:nvSpPr>
          <p:cNvPr id="11" name="TextBox 10"/>
          <p:cNvSpPr txBox="1"/>
          <p:nvPr/>
        </p:nvSpPr>
        <p:spPr>
          <a:xfrm>
            <a:off x="653226" y="734566"/>
            <a:ext cx="7837547" cy="1569660"/>
          </a:xfrm>
          <a:prstGeom prst="rect">
            <a:avLst/>
          </a:prstGeom>
          <a:solidFill>
            <a:schemeClr val="bg1"/>
          </a:solidFill>
        </p:spPr>
        <p:txBody>
          <a:bodyPr wrap="square" rtlCol="0">
            <a:spAutoFit/>
          </a:bodyPr>
          <a:lstStyle/>
          <a:p>
            <a:r>
              <a:rPr lang="en-US" sz="3200" b="1" dirty="0" smtClean="0"/>
              <a:t>If the microbiota is associated with disease, we should be able to treat disease by manipulating the microbiota itself</a:t>
            </a:r>
            <a:endParaRPr lang="en-US" sz="3200" dirty="0"/>
          </a:p>
        </p:txBody>
      </p:sp>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5899150"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individual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234950" y="1825625"/>
            <a:ext cx="4984750" cy="3329013"/>
          </a:xfrm>
        </p:spPr>
        <p:txBody>
          <a:bodyPr>
            <a:normAutofit/>
          </a:bodyPr>
          <a:lstStyle/>
          <a:p>
            <a:r>
              <a:rPr lang="en-US" dirty="0" smtClean="0"/>
              <a:t>Across all human gut microbiota, there are &gt;10 million unique genes</a:t>
            </a:r>
          </a:p>
          <a:p>
            <a:endParaRPr lang="en-US" dirty="0"/>
          </a:p>
          <a:p>
            <a:r>
              <a:rPr lang="en-US" b="1" dirty="0" smtClean="0"/>
              <a:t>Only </a:t>
            </a:r>
            <a:r>
              <a:rPr lang="en-US" b="1" dirty="0"/>
              <a:t>~20-40% of </a:t>
            </a:r>
            <a:r>
              <a:rPr lang="en-US" b="1" dirty="0" smtClean="0"/>
              <a:t>these genes </a:t>
            </a:r>
            <a:r>
              <a:rPr lang="en-US" b="1" dirty="0"/>
              <a:t>can be assigned functions at any </a:t>
            </a:r>
            <a:r>
              <a:rPr lang="en-US" b="1" dirty="0" smtClean="0"/>
              <a:t>level</a:t>
            </a:r>
            <a:endParaRPr lang="en-US" b="1" dirty="0"/>
          </a:p>
        </p:txBody>
      </p:sp>
      <p:graphicFrame>
        <p:nvGraphicFramePr>
          <p:cNvPr id="15" name="Content Placeholder 3"/>
          <p:cNvGraphicFramePr>
            <a:graphicFrameLocks/>
          </p:cNvGraphicFramePr>
          <p:nvPr>
            <p:extLst>
              <p:ext uri="{D42A27DB-BD31-4B8C-83A1-F6EECF244321}">
                <p14:modId xmlns:p14="http://schemas.microsoft.com/office/powerpoint/2010/main" val="105665464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6" name="Rectangle 15"/>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summary slide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1920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Characterizing metabolic interactions between members of a defined microbiota</a:t>
            </a:r>
            <a:endParaRPr lang="en-US" dirty="0"/>
          </a:p>
        </p:txBody>
      </p:sp>
      <p:sp>
        <p:nvSpPr>
          <p:cNvPr id="5" name="Content Placeholder 4"/>
          <p:cNvSpPr>
            <a:spLocks noGrp="1"/>
          </p:cNvSpPr>
          <p:nvPr>
            <p:ph idx="1"/>
          </p:nvPr>
        </p:nvSpPr>
        <p:spPr/>
        <p:txBody>
          <a:bodyPr/>
          <a:lstStyle/>
          <a:p>
            <a:endParaRPr lang="en-US"/>
          </a:p>
        </p:txBody>
      </p:sp>
      <p:sp>
        <p:nvSpPr>
          <p:cNvPr id="14" name="Rectangle 13"/>
          <p:cNvSpPr/>
          <p:nvPr/>
        </p:nvSpPr>
        <p:spPr>
          <a:xfrm>
            <a:off x="-1315656" y="2060021"/>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19" name="TextBox 18"/>
          <p:cNvSpPr txBox="1"/>
          <p:nvPr/>
        </p:nvSpPr>
        <p:spPr>
          <a:xfrm>
            <a:off x="757646" y="2957463"/>
            <a:ext cx="5798657" cy="830997"/>
          </a:xfrm>
          <a:prstGeom prst="rect">
            <a:avLst/>
          </a:prstGeom>
          <a:noFill/>
        </p:spPr>
        <p:txBody>
          <a:bodyPr wrap="square" rtlCol="0">
            <a:spAutoFit/>
          </a:bodyPr>
          <a:lstStyle/>
          <a:p>
            <a:r>
              <a:rPr lang="en-US" sz="2400" dirty="0"/>
              <a:t>Fewer than a dozen </a:t>
            </a:r>
            <a:r>
              <a:rPr lang="en-US" sz="2400" i="1" dirty="0"/>
              <a:t>in vitro</a:t>
            </a:r>
            <a:r>
              <a:rPr lang="en-US" sz="2400" dirty="0"/>
              <a:t> studies of the ASF to date</a:t>
            </a:r>
            <a:endParaRPr lang="en-US" sz="2400" b="1" dirty="0"/>
          </a:p>
        </p:txBody>
      </p:sp>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757646" y="2006226"/>
            <a:ext cx="8099482" cy="830997"/>
          </a:xfrm>
          <a:prstGeom prst="rect">
            <a:avLst/>
          </a:prstGeom>
        </p:spPr>
        <p:txBody>
          <a:bodyPr wrap="square">
            <a:spAutoFit/>
          </a:bodyPr>
          <a:lstStyle/>
          <a:p>
            <a:r>
              <a:rPr lang="en-US" sz="2400" dirty="0"/>
              <a:t>Altered </a:t>
            </a:r>
            <a:r>
              <a:rPr lang="en-US" sz="2400" dirty="0" err="1"/>
              <a:t>Schaedler</a:t>
            </a:r>
            <a:r>
              <a:rPr lang="en-US" sz="2400" dirty="0"/>
              <a:t> flora (ASF): 8 bacterial </a:t>
            </a:r>
            <a:r>
              <a:rPr lang="en-US" sz="2400" dirty="0"/>
              <a:t>species used to standardize mice since the </a:t>
            </a:r>
            <a:r>
              <a:rPr lang="en-US" sz="2400" dirty="0"/>
              <a:t>1960s</a:t>
            </a:r>
          </a:p>
        </p:txBody>
      </p:sp>
      <p:sp>
        <p:nvSpPr>
          <p:cNvPr id="12" name="TextBox 11"/>
          <p:cNvSpPr txBox="1"/>
          <p:nvPr/>
        </p:nvSpPr>
        <p:spPr>
          <a:xfrm>
            <a:off x="6199505" y="3153223"/>
            <a:ext cx="2856679" cy="830997"/>
          </a:xfrm>
          <a:prstGeom prst="rect">
            <a:avLst/>
          </a:prstGeom>
          <a:noFill/>
        </p:spPr>
        <p:txBody>
          <a:bodyPr wrap="none" rtlCol="0">
            <a:spAutoFit/>
          </a:bodyPr>
          <a:lstStyle/>
          <a:p>
            <a:pPr algn="ctr"/>
            <a:r>
              <a:rPr lang="en-US" sz="2400" b="1" dirty="0"/>
              <a:t>Start simple: </a:t>
            </a:r>
          </a:p>
          <a:p>
            <a:pPr algn="ctr"/>
            <a:r>
              <a:rPr lang="en-US" sz="2400" b="1" dirty="0"/>
              <a:t>pairwise 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7" y="4483117"/>
            <a:ext cx="1614265" cy="15915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410" y="4814732"/>
            <a:ext cx="717104" cy="792570"/>
          </a:xfrm>
          <a:prstGeom prst="rect">
            <a:avLst/>
          </a:prstGeom>
        </p:spPr>
      </p:pic>
      <p:sp>
        <p:nvSpPr>
          <p:cNvPr id="17" name="TextBox 16"/>
          <p:cNvSpPr txBox="1"/>
          <p:nvPr/>
        </p:nvSpPr>
        <p:spPr>
          <a:xfrm>
            <a:off x="2627131" y="4826593"/>
            <a:ext cx="439544" cy="707886"/>
          </a:xfrm>
          <a:prstGeom prst="rect">
            <a:avLst/>
          </a:prstGeom>
          <a:noFill/>
        </p:spPr>
        <p:txBody>
          <a:bodyPr wrap="none" rtlCol="0">
            <a:spAutoFit/>
          </a:bodyPr>
          <a:lstStyle/>
          <a:p>
            <a:r>
              <a:rPr lang="en-US" sz="4000" dirty="0"/>
              <a:t>+</a:t>
            </a:r>
            <a:endParaRPr lang="en-US" sz="4000" dirty="0"/>
          </a:p>
        </p:txBody>
      </p:sp>
      <p:sp>
        <p:nvSpPr>
          <p:cNvPr id="21" name="TextBox 20"/>
          <p:cNvSpPr txBox="1"/>
          <p:nvPr/>
        </p:nvSpPr>
        <p:spPr>
          <a:xfrm>
            <a:off x="597987" y="3854875"/>
            <a:ext cx="2029145" cy="400110"/>
          </a:xfrm>
          <a:prstGeom prst="rect">
            <a:avLst/>
          </a:prstGeom>
          <a:noFill/>
        </p:spPr>
        <p:txBody>
          <a:bodyPr wrap="none" rtlCol="0">
            <a:spAutoFit/>
          </a:bodyPr>
          <a:lstStyle/>
          <a:p>
            <a:r>
              <a:rPr lang="en-US" sz="2000" dirty="0"/>
              <a:t>Germ-free mouse</a:t>
            </a:r>
            <a:endParaRPr lang="en-US" sz="2000" dirty="0"/>
          </a:p>
        </p:txBody>
      </p:sp>
      <p:sp>
        <p:nvSpPr>
          <p:cNvPr id="22" name="TextBox 21"/>
          <p:cNvSpPr txBox="1"/>
          <p:nvPr/>
        </p:nvSpPr>
        <p:spPr>
          <a:xfrm>
            <a:off x="3618475" y="3945164"/>
            <a:ext cx="570990" cy="400110"/>
          </a:xfrm>
          <a:prstGeom prst="rect">
            <a:avLst/>
          </a:prstGeom>
          <a:noFill/>
        </p:spPr>
        <p:txBody>
          <a:bodyPr wrap="none" rtlCol="0">
            <a:spAutoFit/>
          </a:bodyPr>
          <a:lstStyle/>
          <a:p>
            <a:pPr algn="ctr"/>
            <a:r>
              <a:rPr lang="en-US" sz="2000" dirty="0"/>
              <a:t>ASF</a:t>
            </a:r>
          </a:p>
        </p:txBody>
      </p:sp>
      <p:cxnSp>
        <p:nvCxnSpPr>
          <p:cNvPr id="23" name="Straight Arrow Connector 22"/>
          <p:cNvCxnSpPr/>
          <p:nvPr/>
        </p:nvCxnSpPr>
        <p:spPr>
          <a:xfrm flipV="1">
            <a:off x="4860157" y="5141973"/>
            <a:ext cx="1146197" cy="10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34481" y="4915186"/>
            <a:ext cx="1332416" cy="400110"/>
          </a:xfrm>
          <a:prstGeom prst="rect">
            <a:avLst/>
          </a:prstGeom>
          <a:noFill/>
        </p:spPr>
        <p:txBody>
          <a:bodyPr wrap="none" rtlCol="0">
            <a:spAutoFit/>
          </a:bodyPr>
          <a:lstStyle/>
          <a:p>
            <a:pPr algn="ctr"/>
            <a:r>
              <a:rPr lang="en-US" sz="2000" dirty="0"/>
              <a:t>ASF mouse</a:t>
            </a:r>
          </a:p>
        </p:txBody>
      </p:sp>
      <p:graphicFrame>
        <p:nvGraphicFramePr>
          <p:cNvPr id="2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2"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2" grpId="0"/>
      <p:bldP spid="17" grpId="0"/>
      <p:bldP spid="17" grpId="2"/>
      <p:bldP spid="21" grpId="0"/>
      <p:bldP spid="21" grpId="1"/>
      <p:bldP spid="22" grpId="0"/>
      <p:bldP spid="22" grpId="2"/>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093958"/>
            <a:ext cx="5745265"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4352952" y="1162843"/>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Metabolite consumption and production in monoculture:</a:t>
            </a:r>
            <a:endParaRPr lang="en-US" sz="2800" dirty="0"/>
          </a:p>
        </p:txBody>
      </p:sp>
      <p:sp>
        <p:nvSpPr>
          <p:cNvPr id="27" name="Title 1"/>
          <p:cNvSpPr txBox="1">
            <a:spLocks/>
          </p:cNvSpPr>
          <p:nvPr/>
        </p:nvSpPr>
        <p:spPr>
          <a:xfrm>
            <a:off x="-4666446" y="2978510"/>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Principal component analysis of mono + co-culture metabolomes:</a:t>
            </a:r>
            <a:endParaRPr lang="en-US" sz="2800"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graphicFrame>
        <p:nvGraphicFramePr>
          <p:cNvPr id="29"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ext uri="{D42A27DB-BD31-4B8C-83A1-F6EECF244321}">
                <p14:modId xmlns:p14="http://schemas.microsoft.com/office/powerpoint/2010/main" val="32501229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1148492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421599" y="5604956"/>
            <a:ext cx="427287" cy="46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602720" y="2432354"/>
            <a:ext cx="5471354"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358864" y="2334732"/>
            <a:ext cx="5406313" cy="282808"/>
          </a:xfrm>
          <a:prstGeom prst="bentConnector3">
            <a:avLst>
              <a:gd name="adj1" fmla="val 1218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36368" y="2321219"/>
            <a:ext cx="0" cy="442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221343"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graphicFrame>
        <p:nvGraphicFramePr>
          <p:cNvPr id="1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graphicFrame>
        <p:nvGraphicFramePr>
          <p:cNvPr id="24"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877887" y="1202780"/>
            <a:ext cx="5106873" cy="390881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147378"/>
            <a:ext cx="2555056" cy="2837643"/>
          </a:xfrm>
          <a:prstGeom prst="rect">
            <a:avLst/>
          </a:prstGeom>
        </p:spPr>
      </p:pic>
      <p:cxnSp>
        <p:nvCxnSpPr>
          <p:cNvPr id="13" name="Straight Arrow Connector 12"/>
          <p:cNvCxnSpPr/>
          <p:nvPr/>
        </p:nvCxnSpPr>
        <p:spPr>
          <a:xfrm>
            <a:off x="1197636" y="5172938"/>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40197"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V="1">
            <a:off x="858102" y="2282199"/>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graphicFrame>
        <p:nvGraphicFramePr>
          <p:cNvPr id="21"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32688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107191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575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585323"/>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putative cross-feeding interaction powered by a previously unidentified metabolic capability in one of the ASF species.</a:t>
            </a:r>
          </a:p>
          <a:p>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summary slide for Aim 2 transition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7551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9968" y="351504"/>
            <a:ext cx="4220411" cy="3165308"/>
          </a:xfrm>
        </p:spPr>
      </p:pic>
      <p:sp>
        <p:nvSpPr>
          <p:cNvPr id="14" name="TextBox 13"/>
          <p:cNvSpPr txBox="1"/>
          <p:nvPr/>
        </p:nvSpPr>
        <p:spPr>
          <a:xfrm>
            <a:off x="-1322835" y="1306220"/>
            <a:ext cx="3064042" cy="4431983"/>
          </a:xfrm>
          <a:prstGeom prst="rect">
            <a:avLst/>
          </a:prstGeom>
          <a:noFill/>
        </p:spPr>
        <p:txBody>
          <a:bodyPr wrap="square" rtlCol="0">
            <a:spAutoFit/>
          </a:bodyPr>
          <a:lstStyle/>
          <a:p>
            <a:r>
              <a:rPr lang="en-US" sz="2400" u="sng" dirty="0"/>
              <a:t>UVA</a:t>
            </a:r>
            <a:endParaRPr lang="en-US" sz="2400" dirty="0"/>
          </a:p>
          <a:p>
            <a:r>
              <a:rPr lang="en-US" sz="2400" b="1" dirty="0"/>
              <a:t>Jason Papin, PhD</a:t>
            </a:r>
          </a:p>
          <a:p>
            <a:r>
              <a:rPr lang="en-US" sz="2400" b="1" dirty="0"/>
              <a:t>Glynis Kolling, PhD</a:t>
            </a:r>
          </a:p>
          <a:p>
            <a:r>
              <a:rPr lang="en-US" sz="2400" dirty="0"/>
              <a:t>Matthew Jenior, PhD</a:t>
            </a:r>
          </a:p>
          <a:p>
            <a:r>
              <a:rPr lang="en-US" sz="2400" b="1" dirty="0"/>
              <a:t>Maureen Carey, PhD</a:t>
            </a:r>
          </a:p>
          <a:p>
            <a:r>
              <a:rPr lang="en-US" sz="2400" dirty="0"/>
              <a:t>Anna </a:t>
            </a:r>
            <a:r>
              <a:rPr lang="en-US" sz="2400" dirty="0" err="1"/>
              <a:t>Blazier</a:t>
            </a:r>
            <a:endParaRPr lang="en-US" sz="2400" b="1" dirty="0"/>
          </a:p>
          <a:p>
            <a:r>
              <a:rPr lang="en-US" sz="2400" dirty="0"/>
              <a:t>Kristopher Rawls</a:t>
            </a:r>
          </a:p>
          <a:p>
            <a:r>
              <a:rPr lang="en-US" sz="2400" dirty="0"/>
              <a:t>Bonnie Dougherty</a:t>
            </a:r>
          </a:p>
          <a:p>
            <a:r>
              <a:rPr lang="en-US" sz="2400" dirty="0"/>
              <a:t>Laura Dunphy</a:t>
            </a:r>
          </a:p>
          <a:p>
            <a:r>
              <a:rPr lang="en-US" sz="2400" b="1" dirty="0"/>
              <a:t>Thomas </a:t>
            </a:r>
            <a:r>
              <a:rPr lang="en-US" sz="2400" b="1" dirty="0" err="1"/>
              <a:t>Moutinho</a:t>
            </a:r>
            <a:endParaRPr lang="en-US" sz="2400" b="1" dirty="0"/>
          </a:p>
          <a:p>
            <a:r>
              <a:rPr lang="en-US" sz="2400" b="1" dirty="0"/>
              <a:t>Dennis McDuffie</a:t>
            </a:r>
          </a:p>
          <a:p>
            <a:endParaRPr lang="en-US" dirty="0"/>
          </a:p>
        </p:txBody>
      </p:sp>
      <p:sp>
        <p:nvSpPr>
          <p:cNvPr id="15" name="TextBox 14"/>
          <p:cNvSpPr txBox="1"/>
          <p:nvPr/>
        </p:nvSpPr>
        <p:spPr>
          <a:xfrm>
            <a:off x="1556084" y="1306219"/>
            <a:ext cx="2454442" cy="923330"/>
          </a:xfrm>
          <a:prstGeom prst="rect">
            <a:avLst/>
          </a:prstGeom>
          <a:noFill/>
        </p:spPr>
        <p:txBody>
          <a:bodyPr wrap="square" rtlCol="0">
            <a:spAutoFit/>
          </a:bodyPr>
          <a:lstStyle/>
          <a:p>
            <a:r>
              <a:rPr lang="en-US" u="sng" dirty="0"/>
              <a:t>Imperial College London</a:t>
            </a:r>
            <a:endParaRPr lang="en-US" dirty="0"/>
          </a:p>
          <a:p>
            <a:r>
              <a:rPr lang="en-US" b="1" dirty="0"/>
              <a:t>Jonathan Swann, PhD</a:t>
            </a:r>
          </a:p>
          <a:p>
            <a:r>
              <a:rPr lang="en-US" b="1" dirty="0"/>
              <a:t>Natasa Giallourou, PhD</a:t>
            </a:r>
          </a:p>
        </p:txBody>
      </p:sp>
      <p:sp>
        <p:nvSpPr>
          <p:cNvPr id="16" name="TextBox 15"/>
          <p:cNvSpPr txBox="1"/>
          <p:nvPr/>
        </p:nvSpPr>
        <p:spPr>
          <a:xfrm>
            <a:off x="1556084" y="4339532"/>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1556084" y="2308617"/>
            <a:ext cx="2454442" cy="646331"/>
          </a:xfrm>
          <a:prstGeom prst="rect">
            <a:avLst/>
          </a:prstGeom>
          <a:noFill/>
        </p:spPr>
        <p:txBody>
          <a:bodyPr wrap="square" rtlCol="0">
            <a:spAutoFit/>
          </a:bodyPr>
          <a:lstStyle/>
          <a:p>
            <a:r>
              <a:rPr lang="en-US" u="sng" dirty="0"/>
              <a:t>Mayo Clinic</a:t>
            </a:r>
            <a:endParaRPr lang="en-US" dirty="0"/>
          </a:p>
          <a:p>
            <a:r>
              <a:rPr lang="en-US" b="1" dirty="0"/>
              <a:t>Michael Mundy</a:t>
            </a:r>
          </a:p>
        </p:txBody>
      </p:sp>
      <p:sp>
        <p:nvSpPr>
          <p:cNvPr id="19" name="TextBox 18"/>
          <p:cNvSpPr txBox="1"/>
          <p:nvPr/>
        </p:nvSpPr>
        <p:spPr>
          <a:xfrm>
            <a:off x="1556084" y="3034394"/>
            <a:ext cx="2454442" cy="646331"/>
          </a:xfrm>
          <a:prstGeom prst="rect">
            <a:avLst/>
          </a:prstGeom>
          <a:noFill/>
        </p:spPr>
        <p:txBody>
          <a:bodyPr wrap="square" rtlCol="0">
            <a:spAutoFit/>
          </a:bodyPr>
          <a:lstStyle/>
          <a:p>
            <a:r>
              <a:rPr lang="en-US" u="sng" dirty="0" err="1"/>
              <a:t>Cerillo</a:t>
            </a:r>
            <a:r>
              <a:rPr lang="en-US" u="sng" dirty="0"/>
              <a:t>, LLC</a:t>
            </a:r>
            <a:endParaRPr lang="en-US" dirty="0"/>
          </a:p>
          <a:p>
            <a:r>
              <a:rPr lang="en-US" b="1" dirty="0"/>
              <a:t>Kevin </a:t>
            </a:r>
            <a:r>
              <a:rPr lang="en-US" b="1" dirty="0" err="1"/>
              <a:t>Seitter</a:t>
            </a:r>
            <a:endParaRPr lang="en-US" b="1" dirty="0"/>
          </a:p>
        </p:txBody>
      </p:sp>
      <p:sp>
        <p:nvSpPr>
          <p:cNvPr id="11" name="TextBox 10"/>
          <p:cNvSpPr txBox="1"/>
          <p:nvPr/>
        </p:nvSpPr>
        <p:spPr>
          <a:xfrm>
            <a:off x="5813819" y="3530434"/>
            <a:ext cx="4332706" cy="1200329"/>
          </a:xfrm>
          <a:prstGeom prst="rect">
            <a:avLst/>
          </a:prstGeom>
          <a:noFill/>
        </p:spPr>
        <p:txBody>
          <a:bodyPr wrap="square" rtlCol="0">
            <a:spAutoFit/>
          </a:bodyPr>
          <a:lstStyle/>
          <a:p>
            <a:r>
              <a:rPr lang="en-US" b="1" dirty="0"/>
              <a:t>Read the paper: </a:t>
            </a:r>
            <a:endParaRPr lang="en-US" dirty="0"/>
          </a:p>
          <a:p>
            <a:r>
              <a:rPr lang="en-US" dirty="0"/>
              <a:t>“Inferring Metabolic mechanisms of interaction within a defined gut microbiota”, Cell Systems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835" y="5865306"/>
            <a:ext cx="6096000" cy="813991"/>
          </a:xfrm>
          <a:prstGeom prst="rect">
            <a:avLst/>
          </a:prstGeom>
        </p:spPr>
      </p:pic>
      <p:sp>
        <p:nvSpPr>
          <p:cNvPr id="20" name="TextBox 19"/>
          <p:cNvSpPr txBox="1"/>
          <p:nvPr/>
        </p:nvSpPr>
        <p:spPr>
          <a:xfrm>
            <a:off x="5813820" y="4702150"/>
            <a:ext cx="4269313" cy="646331"/>
          </a:xfrm>
          <a:prstGeom prst="rect">
            <a:avLst/>
          </a:prstGeom>
          <a:noFill/>
        </p:spPr>
        <p:txBody>
          <a:bodyPr wrap="square" rtlCol="0">
            <a:spAutoFit/>
          </a:bodyPr>
          <a:lstStyle/>
          <a:p>
            <a:r>
              <a:rPr lang="en-US" b="1" dirty="0"/>
              <a:t>Use the data:</a:t>
            </a:r>
          </a:p>
          <a:p>
            <a:r>
              <a:rPr lang="en-US" dirty="0" err="1"/>
              <a:t>g</a:t>
            </a:r>
            <a:r>
              <a:rPr lang="en-US" dirty="0" err="1"/>
              <a:t>ithub.com</a:t>
            </a:r>
            <a:r>
              <a:rPr lang="en-US" dirty="0"/>
              <a:t>/</a:t>
            </a:r>
            <a:r>
              <a:rPr lang="en-US" dirty="0" err="1"/>
              <a:t>gregmedlock</a:t>
            </a:r>
            <a:r>
              <a:rPr lang="en-US" dirty="0"/>
              <a:t>/</a:t>
            </a:r>
            <a:r>
              <a:rPr lang="en-US" dirty="0" err="1"/>
              <a:t>asf_interactions</a:t>
            </a:r>
            <a:endParaRPr lang="en-US" dirty="0"/>
          </a:p>
        </p:txBody>
      </p:sp>
      <p:sp>
        <p:nvSpPr>
          <p:cNvPr id="21" name="TextBox 20"/>
          <p:cNvSpPr txBox="1"/>
          <p:nvPr/>
        </p:nvSpPr>
        <p:spPr>
          <a:xfrm>
            <a:off x="5813819" y="5421686"/>
            <a:ext cx="4269313" cy="923330"/>
          </a:xfrm>
          <a:prstGeom prst="rect">
            <a:avLst/>
          </a:prstGeom>
          <a:noFill/>
        </p:spPr>
        <p:txBody>
          <a:bodyPr wrap="square" rtlCol="0">
            <a:spAutoFit/>
          </a:bodyPr>
          <a:lstStyle/>
          <a:p>
            <a:r>
              <a:rPr lang="en-US" b="1" dirty="0"/>
              <a:t>Contact me:</a:t>
            </a:r>
            <a:endParaRPr lang="en-US" dirty="0"/>
          </a:p>
          <a:p>
            <a:r>
              <a:rPr lang="en-US" dirty="0"/>
              <a:t>Twitter: @</a:t>
            </a:r>
            <a:r>
              <a:rPr lang="en-US" dirty="0" err="1"/>
              <a:t>medlockgreg</a:t>
            </a:r>
            <a:endParaRPr lang="en-US" dirty="0"/>
          </a:p>
          <a:p>
            <a:r>
              <a:rPr lang="en-US" dirty="0"/>
              <a:t>Email: </a:t>
            </a:r>
            <a:r>
              <a:rPr lang="en-US" dirty="0" err="1"/>
              <a:t>gmedlo@gmail.com</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solidFill>
                  <a:schemeClr val="bg1">
                    <a:lumMod val="75000"/>
                  </a:schemeClr>
                </a:solidFill>
              </a:rPr>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1223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are the </a:t>
            </a:r>
            <a:r>
              <a:rPr lang="en-US" dirty="0" err="1" smtClean="0"/>
              <a:t>Stickland</a:t>
            </a:r>
            <a:r>
              <a:rPr lang="en-US" dirty="0" smtClean="0"/>
              <a:t> fermentation products?</a:t>
            </a:r>
            <a:endParaRPr lang="en-US"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1242700" y="1728412"/>
            <a:ext cx="7002482" cy="1200329"/>
          </a:xfrm>
          <a:prstGeom prst="rect">
            <a:avLst/>
          </a:prstGeom>
          <a:noFill/>
        </p:spPr>
        <p:txBody>
          <a:bodyPr wrap="square" rtlCol="0">
            <a:spAutoFit/>
          </a:bodyPr>
          <a:lstStyle/>
          <a:p>
            <a:r>
              <a:rPr lang="en-US" sz="2400" dirty="0"/>
              <a:t>5-aminovalerate, the product of proline reduction, overlaps with other metabolites within the NMR spectra.</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5759783" y="1450058"/>
            <a:ext cx="4849145" cy="4361677"/>
          </a:xfrm>
          <a:prstGeom prst="rect">
            <a:avLst/>
          </a:prstGeom>
        </p:spPr>
      </p:pic>
      <p:sp>
        <p:nvSpPr>
          <p:cNvPr id="4" name="TextBox 3"/>
          <p:cNvSpPr txBox="1"/>
          <p:nvPr/>
        </p:nvSpPr>
        <p:spPr>
          <a:xfrm>
            <a:off x="-1242700" y="3048377"/>
            <a:ext cx="7002482" cy="1107996"/>
          </a:xfrm>
          <a:prstGeom prst="rect">
            <a:avLst/>
          </a:prstGeom>
          <a:noFill/>
        </p:spPr>
        <p:txBody>
          <a:bodyPr wrap="square" rtlCol="0">
            <a:spAutoFit/>
          </a:bodyPr>
          <a:lstStyle/>
          <a:p>
            <a:r>
              <a:rPr lang="en-US" sz="2400" dirty="0"/>
              <a:t>We attempted </a:t>
            </a:r>
            <a:r>
              <a:rPr lang="en-US" sz="2400" dirty="0"/>
              <a:t>identification of 5-aminovalerate in ASF356-ASF519 co-culture using 2D-NMR</a:t>
            </a:r>
          </a:p>
          <a:p>
            <a:endParaRPr lang="en-US" dirty="0"/>
          </a:p>
        </p:txBody>
      </p:sp>
      <p:sp>
        <p:nvSpPr>
          <p:cNvPr id="10" name="TextBox 9"/>
          <p:cNvSpPr txBox="1"/>
          <p:nvPr/>
        </p:nvSpPr>
        <p:spPr>
          <a:xfrm>
            <a:off x="-1242700" y="4107787"/>
            <a:ext cx="7206166" cy="1200329"/>
          </a:xfrm>
          <a:prstGeom prst="rect">
            <a:avLst/>
          </a:prstGeom>
          <a:noFill/>
        </p:spPr>
        <p:txBody>
          <a:bodyPr wrap="square" rtlCol="0">
            <a:spAutoFit/>
          </a:bodyPr>
          <a:lstStyle/>
          <a:p>
            <a:r>
              <a:rPr lang="en-US" sz="2400" dirty="0"/>
              <a:t>The signal we thought might be 5-aminovalerate was actually gamma-</a:t>
            </a:r>
            <a:r>
              <a:rPr lang="en-US" sz="2400" dirty="0" err="1"/>
              <a:t>aminobutyrate</a:t>
            </a:r>
            <a:r>
              <a:rPr lang="en-US" sz="2400" dirty="0"/>
              <a:t> (AKA the neurotransmitter GABA)</a:t>
            </a:r>
            <a:endParaRPr lang="en-US" sz="2400" dirty="0"/>
          </a:p>
        </p:txBody>
      </p:sp>
      <p:sp>
        <p:nvSpPr>
          <p:cNvPr id="11" name="TextBox 10"/>
          <p:cNvSpPr txBox="1"/>
          <p:nvPr/>
        </p:nvSpPr>
        <p:spPr>
          <a:xfrm>
            <a:off x="-1242700" y="5242522"/>
            <a:ext cx="7206166" cy="1200329"/>
          </a:xfrm>
          <a:prstGeom prst="rect">
            <a:avLst/>
          </a:prstGeom>
          <a:noFill/>
        </p:spPr>
        <p:txBody>
          <a:bodyPr wrap="square" rtlCol="0">
            <a:spAutoFit/>
          </a:bodyPr>
          <a:lstStyle/>
          <a:p>
            <a:r>
              <a:rPr lang="en-US" sz="2400" dirty="0"/>
              <a:t>Alternative hypotheses: 1) 5-aminovalerate is further degraded, or 2) Pro-Ala synergy is not due to </a:t>
            </a:r>
            <a:r>
              <a:rPr lang="en-US" sz="2400" dirty="0" err="1"/>
              <a:t>Stickland</a:t>
            </a:r>
            <a:r>
              <a:rPr lang="en-US" sz="2400" dirty="0"/>
              <a:t> fermentation</a:t>
            </a:r>
            <a:endParaRPr lang="en-US" sz="2400"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511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7521172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151983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15328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28111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185019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908739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4154984"/>
          </a:xfrm>
          <a:prstGeom prst="rect">
            <a:avLst/>
          </a:prstGeom>
          <a:solidFill>
            <a:schemeClr val="bg1"/>
          </a:solidFill>
        </p:spPr>
        <p:txBody>
          <a:bodyPr wrap="square" rtlCol="0">
            <a:spAutoFit/>
          </a:bodyPr>
          <a:lstStyle/>
          <a:p>
            <a:r>
              <a:rPr lang="en-US" sz="2400" dirty="0" smtClean="0"/>
              <a:t>1980s: regions of conserved genes used to identify bacterial species (Carl </a:t>
            </a:r>
            <a:r>
              <a:rPr lang="en-US" sz="2400" dirty="0" err="1" smtClean="0"/>
              <a:t>Woese</a:t>
            </a:r>
            <a:r>
              <a:rPr lang="en-US" sz="2400" dirty="0" smtClean="0"/>
              <a:t>)</a:t>
            </a:r>
          </a:p>
          <a:p>
            <a:endParaRPr lang="en-US" sz="2400" dirty="0"/>
          </a:p>
          <a:p>
            <a:r>
              <a:rPr lang="en-US" sz="2400" dirty="0" smtClean="0"/>
              <a:t>Idea: </a:t>
            </a:r>
          </a:p>
          <a:p>
            <a:pPr marL="342900" indent="-342900">
              <a:buFont typeface="Arial" charset="0"/>
              <a:buChar char="•"/>
            </a:pPr>
            <a:r>
              <a:rPr lang="en-US" sz="2400" dirty="0" smtClean="0"/>
              <a:t>All bacteria need this gene.</a:t>
            </a:r>
          </a:p>
          <a:p>
            <a:pPr marL="342900" indent="-342900">
              <a:buFont typeface="Arial" charset="0"/>
              <a:buChar char="•"/>
            </a:pPr>
            <a:r>
              <a:rPr lang="en-US" sz="2400" dirty="0" smtClean="0"/>
              <a:t>Evolution introduces changes to some parts of the gene.</a:t>
            </a:r>
            <a:endParaRPr lang="en-US" sz="2400" dirty="0"/>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Identifying bacterial species with a single gene</a:t>
            </a:r>
            <a:endParaRPr lang="en-US" sz="4000" dirty="0"/>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1690689"/>
            <a:ext cx="6553200" cy="3346167"/>
          </a:xfrm>
          <a:prstGeom prst="rect">
            <a:avLst/>
          </a:prstGeom>
        </p:spPr>
      </p:pic>
    </p:spTree>
    <p:extLst>
      <p:ext uri="{BB962C8B-B14F-4D97-AF65-F5344CB8AC3E}">
        <p14:creationId xmlns:p14="http://schemas.microsoft.com/office/powerpoint/2010/main" val="49701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943255"/>
            <a:ext cx="3142525" cy="2308324"/>
          </a:xfrm>
          <a:prstGeom prst="rect">
            <a:avLst/>
          </a:prstGeom>
          <a:solidFill>
            <a:schemeClr val="bg1"/>
          </a:solid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12" name="Title 1"/>
          <p:cNvSpPr txBox="1">
            <a:spLocks/>
          </p:cNvSpPr>
          <p:nvPr/>
        </p:nvSpPr>
        <p:spPr>
          <a:xfrm>
            <a:off x="584200" y="365126"/>
            <a:ext cx="7924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Exponential growth of microbiome research</a:t>
            </a:r>
            <a:endParaRPr lang="en-US" sz="40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519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Cheap DNA sequencing enabled microbiome profiling</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981200"/>
            <a:ext cx="4808618" cy="3312160"/>
          </a:xfrm>
          <a:prstGeom prst="rect">
            <a:avLst/>
          </a:prstGeom>
        </p:spPr>
      </p:pic>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3708400" y="4979055"/>
            <a:ext cx="4965700" cy="1077218"/>
          </a:xfrm>
          <a:prstGeom prst="rect">
            <a:avLst/>
          </a:prstGeom>
        </p:spPr>
        <p:txBody>
          <a:bodyPr wrap="square">
            <a:spAutoFit/>
          </a:bodyPr>
          <a:lstStyle/>
          <a:p>
            <a:r>
              <a:rPr lang="en-US" sz="3200" b="1" dirty="0"/>
              <a:t>These associations usually involve microbes in the gut</a:t>
            </a:r>
            <a:endParaRPr lang="en-US" sz="3200" b="1" dirty="0"/>
          </a:p>
        </p:txBody>
      </p:sp>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27762</TotalTime>
  <Words>4394</Words>
  <Application>Microsoft Macintosh PowerPoint</Application>
  <PresentationFormat>On-screen Show (4:3)</PresentationFormat>
  <Paragraphs>383</Paragraphs>
  <Slides>35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vt:lpstr>
      <vt:lpstr>Calibri Light</vt:lpstr>
      <vt:lpstr>Arial</vt:lpstr>
      <vt:lpstr>Office Theme</vt:lpstr>
      <vt:lpstr>Metabolic interactions and capabilities within microbial communities</vt:lpstr>
      <vt:lpstr>PowerPoint Presentation</vt:lpstr>
      <vt:lpstr>PowerPoint Presentation</vt:lpstr>
      <vt:lpstr>Microbes cause diseases ...</vt:lpstr>
      <vt:lpstr>PowerPoint Presentation</vt:lpstr>
      <vt:lpstr>Exponential growth of microbiome research</vt:lpstr>
      <vt:lpstr>Identifying bacterial species with a single gene</vt:lpstr>
      <vt:lpstr>PowerPoint Presentation</vt:lpstr>
      <vt:lpstr>Cheap DNA sequencing enabled microbiome profiling</vt:lpstr>
      <vt:lpstr>Why are gut microbes associated with disease?</vt:lpstr>
      <vt:lpstr>PowerPoint Presentation</vt:lpstr>
      <vt:lpstr>PowerPoint Presentation</vt:lpstr>
      <vt:lpstr>What determines microbiome function?</vt:lpstr>
      <vt:lpstr>The functions performed by individual gut microbes are vast and largely unknown</vt:lpstr>
      <vt:lpstr>Aims summary slide</vt:lpstr>
      <vt:lpstr>Characterizing metabolic interactions between members of a defined microbiota</vt:lpstr>
      <vt:lpstr>Growth interactions within the ASF</vt:lpstr>
      <vt:lpstr>Metabolic profiling of mono- and co-culture supernatant</vt:lpstr>
      <vt:lpstr>Changes in species abundance confound interpretation of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Aim 1 Conclusions</vt:lpstr>
      <vt:lpstr>Aims summary slide for Aim 2 transition</vt:lpstr>
      <vt:lpstr>Acknowledgements</vt:lpstr>
      <vt:lpstr>Where are the Stickland fermentation products?</vt:lpstr>
      <vt:lpstr>PowerPoint Presentation</vt:lpstr>
      <vt:lpstr>PowerPoint Presentation</vt:lpstr>
      <vt:lpstr>PowerPoint Presentation</vt:lpstr>
      <vt:lpstr>PowerPoint Presentation</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221</cp:revision>
  <cp:lastPrinted>2018-04-10T15:26:14Z</cp:lastPrinted>
  <dcterms:created xsi:type="dcterms:W3CDTF">2018-04-02T11:35:53Z</dcterms:created>
  <dcterms:modified xsi:type="dcterms:W3CDTF">2019-01-10T17:21:50Z</dcterms:modified>
</cp:coreProperties>
</file>